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83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E7E8CC0-B9EF-47A2-B50A-45C058F99A2E}" type="datetimeFigureOut">
              <a:rPr lang="it-IT" smtClean="0"/>
              <a:t>13/10/2013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7F647D-7215-4072-B267-64725DDAD688}"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E7E8CC0-B9EF-47A2-B50A-45C058F99A2E}" type="datetimeFigureOut">
              <a:rPr lang="it-IT" smtClean="0"/>
              <a:t>13/10/2013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7F647D-7215-4072-B267-64725DDAD688}"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E7E8CC0-B9EF-47A2-B50A-45C058F99A2E}" type="datetimeFigureOut">
              <a:rPr lang="it-IT" smtClean="0"/>
              <a:t>13/10/2013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7F647D-7215-4072-B267-64725DDAD688}"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E7E8CC0-B9EF-47A2-B50A-45C058F99A2E}" type="datetimeFigureOut">
              <a:rPr lang="it-IT" smtClean="0"/>
              <a:t>13/10/2013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7F647D-7215-4072-B267-64725DDAD688}"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7E7E8CC0-B9EF-47A2-B50A-45C058F99A2E}" type="datetimeFigureOut">
              <a:rPr lang="it-IT" smtClean="0"/>
              <a:t>13/10/2013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7F647D-7215-4072-B267-64725DDAD688}"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E7E8CC0-B9EF-47A2-B50A-45C058F99A2E}" type="datetimeFigureOut">
              <a:rPr lang="it-IT" smtClean="0"/>
              <a:t>13/10/2013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E7F647D-7215-4072-B267-64725DDAD688}"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E7E8CC0-B9EF-47A2-B50A-45C058F99A2E}" type="datetimeFigureOut">
              <a:rPr lang="it-IT" smtClean="0"/>
              <a:t>13/10/2013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E7F647D-7215-4072-B267-64725DDAD688}"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E7E8CC0-B9EF-47A2-B50A-45C058F99A2E}" type="datetimeFigureOut">
              <a:rPr lang="it-IT" smtClean="0"/>
              <a:t>13/10/2013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E7F647D-7215-4072-B267-64725DDAD688}"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E7E8CC0-B9EF-47A2-B50A-45C058F99A2E}" type="datetimeFigureOut">
              <a:rPr lang="it-IT" smtClean="0"/>
              <a:t>13/10/2013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E7F647D-7215-4072-B267-64725DDAD688}"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E7E8CC0-B9EF-47A2-B50A-45C058F99A2E}" type="datetimeFigureOut">
              <a:rPr lang="it-IT" smtClean="0"/>
              <a:t>13/10/2013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E7F647D-7215-4072-B267-64725DDAD688}"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E7E8CC0-B9EF-47A2-B50A-45C058F99A2E}" type="datetimeFigureOut">
              <a:rPr lang="it-IT" smtClean="0"/>
              <a:t>13/10/2013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E7F647D-7215-4072-B267-64725DDAD688}"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7E8CC0-B9EF-47A2-B50A-45C058F99A2E}" type="datetimeFigureOut">
              <a:rPr lang="it-IT" smtClean="0"/>
              <a:t>13/10/2013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7F647D-7215-4072-B267-64725DDAD688}"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t.wikipedia.org/wiki/Norma_(diritto)"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476672"/>
            <a:ext cx="7772400" cy="650503"/>
          </a:xfrm>
        </p:spPr>
        <p:txBody>
          <a:bodyPr>
            <a:normAutofit fontScale="90000"/>
          </a:bodyPr>
          <a:lstStyle/>
          <a:p>
            <a:r>
              <a:rPr lang="it-IT" dirty="0" smtClean="0"/>
              <a:t>Norme, principi, regole</a:t>
            </a:r>
            <a:endParaRPr lang="it-IT" dirty="0"/>
          </a:p>
        </p:txBody>
      </p:sp>
      <p:sp>
        <p:nvSpPr>
          <p:cNvPr id="3" name="Sottotitolo 2"/>
          <p:cNvSpPr>
            <a:spLocks noGrp="1"/>
          </p:cNvSpPr>
          <p:nvPr>
            <p:ph type="subTitle" idx="1"/>
          </p:nvPr>
        </p:nvSpPr>
        <p:spPr>
          <a:xfrm>
            <a:off x="827584" y="1484784"/>
            <a:ext cx="7488832" cy="4824536"/>
          </a:xfrm>
        </p:spPr>
        <p:txBody>
          <a:bodyPr/>
          <a:lstStyle/>
          <a:p>
            <a:endParaRPr lang="it-IT" dirty="0" smtClean="0"/>
          </a:p>
          <a:p>
            <a:pPr algn="l"/>
            <a:r>
              <a:rPr lang="it-IT" dirty="0" smtClean="0"/>
              <a:t>			</a:t>
            </a:r>
          </a:p>
          <a:p>
            <a:pPr algn="l"/>
            <a:r>
              <a:rPr lang="it-IT" dirty="0"/>
              <a:t>	</a:t>
            </a:r>
            <a:r>
              <a:rPr lang="it-IT" dirty="0" smtClean="0"/>
              <a:t>		regole (se </a:t>
            </a:r>
            <a:r>
              <a:rPr lang="it-IT" dirty="0" smtClean="0">
                <a:solidFill>
                  <a:srgbClr val="FF0000"/>
                </a:solidFill>
              </a:rPr>
              <a:t>A</a:t>
            </a:r>
            <a:r>
              <a:rPr lang="it-IT" dirty="0" smtClean="0">
                <a:solidFill>
                  <a:schemeClr val="tx1">
                    <a:lumMod val="50000"/>
                    <a:lumOff val="50000"/>
                  </a:schemeClr>
                </a:solidFill>
              </a:rPr>
              <a:t>, allora B) 					esempio</a:t>
            </a:r>
            <a:endParaRPr lang="it-IT" dirty="0" smtClean="0"/>
          </a:p>
          <a:p>
            <a:pPr algn="l"/>
            <a:endParaRPr lang="it-IT" dirty="0"/>
          </a:p>
          <a:p>
            <a:pPr algn="l"/>
            <a:r>
              <a:rPr lang="it-IT" dirty="0"/>
              <a:t>	</a:t>
            </a:r>
            <a:r>
              <a:rPr lang="it-IT" dirty="0" smtClean="0"/>
              <a:t>		principi  (</a:t>
            </a:r>
            <a:r>
              <a:rPr lang="it-IT" dirty="0" smtClean="0">
                <a:solidFill>
                  <a:srgbClr val="FF0000"/>
                </a:solidFill>
              </a:rPr>
              <a:t>X </a:t>
            </a:r>
            <a:r>
              <a:rPr lang="it-IT" dirty="0" smtClean="0">
                <a:solidFill>
                  <a:schemeClr val="tx1">
                    <a:lumMod val="50000"/>
                    <a:lumOff val="50000"/>
                  </a:schemeClr>
                </a:solidFill>
              </a:rPr>
              <a:t>è tutelato) 				esempio</a:t>
            </a:r>
            <a:endParaRPr lang="it-IT" dirty="0"/>
          </a:p>
        </p:txBody>
      </p:sp>
      <p:sp>
        <p:nvSpPr>
          <p:cNvPr id="4" name="CasellaDiTesto 3"/>
          <p:cNvSpPr txBox="1"/>
          <p:nvPr/>
        </p:nvSpPr>
        <p:spPr>
          <a:xfrm>
            <a:off x="395536" y="3501008"/>
            <a:ext cx="2736304" cy="523220"/>
          </a:xfrm>
          <a:prstGeom prst="rect">
            <a:avLst/>
          </a:prstGeom>
          <a:noFill/>
        </p:spPr>
        <p:txBody>
          <a:bodyPr wrap="square" rtlCol="0">
            <a:spAutoFit/>
          </a:bodyPr>
          <a:lstStyle/>
          <a:p>
            <a:r>
              <a:rPr lang="it-IT" sz="2800" dirty="0" smtClean="0">
                <a:solidFill>
                  <a:srgbClr val="FF0000"/>
                </a:solidFill>
              </a:rPr>
              <a:t>Norme giuridiche</a:t>
            </a:r>
            <a:endParaRPr lang="it-IT" sz="2800" dirty="0">
              <a:solidFill>
                <a:srgbClr val="FF0000"/>
              </a:solidFill>
            </a:endParaRPr>
          </a:p>
        </p:txBody>
      </p:sp>
      <p:sp>
        <p:nvSpPr>
          <p:cNvPr id="5" name="Parentesi graffa aperta 4"/>
          <p:cNvSpPr/>
          <p:nvPr/>
        </p:nvSpPr>
        <p:spPr>
          <a:xfrm>
            <a:off x="2987824" y="2924944"/>
            <a:ext cx="288032" cy="187220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6" name="Fumetto 3 5"/>
          <p:cNvSpPr/>
          <p:nvPr/>
        </p:nvSpPr>
        <p:spPr>
          <a:xfrm>
            <a:off x="5940152" y="1196752"/>
            <a:ext cx="2808312" cy="1080120"/>
          </a:xfrm>
          <a:prstGeom prst="wedgeEllipseCallout">
            <a:avLst>
              <a:gd name="adj1" fmla="val -61766"/>
              <a:gd name="adj2" fmla="val 9878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smtClean="0">
                <a:solidFill>
                  <a:schemeClr val="bg1"/>
                </a:solidFill>
              </a:rPr>
              <a:t>fattispecie</a:t>
            </a:r>
            <a:endParaRPr lang="it-IT" sz="28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15616" y="1340768"/>
            <a:ext cx="6768752" cy="2554545"/>
          </a:xfrm>
          <a:prstGeom prst="rect">
            <a:avLst/>
          </a:prstGeom>
        </p:spPr>
        <p:txBody>
          <a:bodyPr wrap="square">
            <a:spAutoFit/>
          </a:bodyPr>
          <a:lstStyle/>
          <a:p>
            <a:r>
              <a:rPr lang="it-IT" sz="3200" b="1" dirty="0"/>
              <a:t>Art. </a:t>
            </a:r>
            <a:r>
              <a:rPr lang="it-IT" sz="3200" b="1" dirty="0" smtClean="0"/>
              <a:t>575 – Omicidio</a:t>
            </a:r>
          </a:p>
          <a:p>
            <a:endParaRPr lang="it-IT" sz="3200" dirty="0"/>
          </a:p>
          <a:p>
            <a:r>
              <a:rPr lang="it-IT" sz="3200" dirty="0">
                <a:effectLst>
                  <a:outerShdw blurRad="38100" dist="38100" dir="2700000" algn="tl">
                    <a:srgbClr val="000000">
                      <a:alpha val="43137"/>
                    </a:srgbClr>
                  </a:outerShdw>
                </a:effectLst>
              </a:rPr>
              <a:t>Chiunque cagiona la morte di un uomo </a:t>
            </a:r>
            <a:r>
              <a:rPr lang="it-IT" sz="3200" dirty="0"/>
              <a:t>è punito con la </a:t>
            </a:r>
            <a:r>
              <a:rPr lang="it-IT" sz="3200" dirty="0">
                <a:effectLst>
                  <a:outerShdw blurRad="38100" dist="38100" dir="2700000" algn="tl">
                    <a:srgbClr val="000000">
                      <a:alpha val="43137"/>
                    </a:srgbClr>
                  </a:outerShdw>
                </a:effectLst>
              </a:rPr>
              <a:t>reclusione non inferiore ad anni ventuno</a:t>
            </a:r>
            <a:r>
              <a:rPr lang="it-IT" sz="3200" dirty="0"/>
              <a:t>.</a:t>
            </a:r>
          </a:p>
        </p:txBody>
      </p:sp>
      <p:sp>
        <p:nvSpPr>
          <p:cNvPr id="3" name="Fumetto 3 2"/>
          <p:cNvSpPr/>
          <p:nvPr/>
        </p:nvSpPr>
        <p:spPr>
          <a:xfrm>
            <a:off x="6444208" y="908720"/>
            <a:ext cx="1944216" cy="1224136"/>
          </a:xfrm>
          <a:prstGeom prst="wedgeEllipseCallout">
            <a:avLst>
              <a:gd name="adj1" fmla="val -103475"/>
              <a:gd name="adj2" fmla="val 7530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t>fattispecie</a:t>
            </a:r>
            <a:endParaRPr lang="it-IT" sz="2000" b="1" dirty="0"/>
          </a:p>
        </p:txBody>
      </p:sp>
      <p:sp>
        <p:nvSpPr>
          <p:cNvPr id="4" name="Fumetto 3 3"/>
          <p:cNvSpPr/>
          <p:nvPr/>
        </p:nvSpPr>
        <p:spPr>
          <a:xfrm>
            <a:off x="6084168" y="3717032"/>
            <a:ext cx="2304256" cy="1477903"/>
          </a:xfrm>
          <a:prstGeom prst="wedgeEllipseCallout">
            <a:avLst>
              <a:gd name="adj1" fmla="val -129678"/>
              <a:gd name="adj2" fmla="val -630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t>Conseguenza giuridica</a:t>
            </a:r>
            <a:endParaRPr lang="it-IT" sz="2000" b="1" dirty="0"/>
          </a:p>
        </p:txBody>
      </p:sp>
      <p:sp>
        <p:nvSpPr>
          <p:cNvPr id="5" name="Rettangolo con singolo angolo ritagliato 4"/>
          <p:cNvSpPr/>
          <p:nvPr/>
        </p:nvSpPr>
        <p:spPr>
          <a:xfrm>
            <a:off x="683568" y="332656"/>
            <a:ext cx="2808312" cy="720080"/>
          </a:xfrm>
          <a:prstGeom prst="snip1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chemeClr val="bg1"/>
                </a:solidFill>
              </a:rPr>
              <a:t>Esempio di </a:t>
            </a:r>
            <a:r>
              <a:rPr lang="it-IT" sz="2000" b="1" dirty="0" smtClean="0">
                <a:solidFill>
                  <a:schemeClr val="bg1"/>
                </a:solidFill>
                <a:effectLst>
                  <a:outerShdw blurRad="38100" dist="38100" dir="2700000" algn="tl">
                    <a:srgbClr val="000000">
                      <a:alpha val="43137"/>
                    </a:srgbClr>
                  </a:outerShdw>
                </a:effectLst>
              </a:rPr>
              <a:t>regola</a:t>
            </a:r>
            <a:endParaRPr lang="it-IT" sz="20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48881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620688"/>
            <a:ext cx="7772400" cy="434479"/>
          </a:xfrm>
        </p:spPr>
        <p:txBody>
          <a:bodyPr>
            <a:normAutofit fontScale="90000"/>
          </a:bodyPr>
          <a:lstStyle/>
          <a:p>
            <a:r>
              <a:rPr lang="it-IT" sz="2400" b="1" dirty="0" smtClean="0"/>
              <a:t>FATTISPECIE</a:t>
            </a:r>
            <a:endParaRPr lang="it-IT" sz="2400" b="1" dirty="0"/>
          </a:p>
        </p:txBody>
      </p:sp>
      <p:sp>
        <p:nvSpPr>
          <p:cNvPr id="3" name="Sottotitolo 2"/>
          <p:cNvSpPr>
            <a:spLocks noGrp="1"/>
          </p:cNvSpPr>
          <p:nvPr>
            <p:ph type="subTitle" idx="1"/>
          </p:nvPr>
        </p:nvSpPr>
        <p:spPr>
          <a:xfrm>
            <a:off x="683568" y="1268760"/>
            <a:ext cx="7776864" cy="4968552"/>
          </a:xfrm>
        </p:spPr>
        <p:txBody>
          <a:bodyPr>
            <a:normAutofit/>
          </a:bodyPr>
          <a:lstStyle/>
          <a:p>
            <a:endParaRPr lang="it-IT" sz="1800" dirty="0" smtClean="0">
              <a:solidFill>
                <a:schemeClr val="tx2">
                  <a:lumMod val="75000"/>
                </a:schemeClr>
              </a:solidFill>
            </a:endParaRPr>
          </a:p>
          <a:p>
            <a:endParaRPr lang="it-IT" sz="1800" dirty="0">
              <a:solidFill>
                <a:schemeClr val="tx2">
                  <a:lumMod val="75000"/>
                </a:schemeClr>
              </a:solidFill>
            </a:endParaRPr>
          </a:p>
          <a:p>
            <a:endParaRPr lang="it-IT" sz="1800" dirty="0" smtClean="0">
              <a:solidFill>
                <a:schemeClr val="tx2">
                  <a:lumMod val="75000"/>
                </a:schemeClr>
              </a:solidFill>
            </a:endParaRPr>
          </a:p>
          <a:p>
            <a:endParaRPr lang="it-IT" sz="1800" dirty="0">
              <a:solidFill>
                <a:schemeClr val="tx2">
                  <a:lumMod val="75000"/>
                </a:schemeClr>
              </a:solidFill>
            </a:endParaRPr>
          </a:p>
          <a:p>
            <a:pPr algn="l"/>
            <a:endParaRPr lang="it-IT" sz="1800" dirty="0" smtClean="0">
              <a:solidFill>
                <a:schemeClr val="tx2">
                  <a:lumMod val="75000"/>
                </a:schemeClr>
              </a:solidFill>
            </a:endParaRPr>
          </a:p>
          <a:p>
            <a:pPr algn="l"/>
            <a:endParaRPr lang="it-IT" sz="1800" dirty="0" smtClean="0">
              <a:solidFill>
                <a:schemeClr val="tx2">
                  <a:lumMod val="75000"/>
                </a:schemeClr>
              </a:solidFill>
            </a:endParaRPr>
          </a:p>
          <a:p>
            <a:pPr algn="l"/>
            <a:endParaRPr lang="it-IT" sz="1800" dirty="0" smtClean="0">
              <a:solidFill>
                <a:schemeClr val="tx2">
                  <a:lumMod val="75000"/>
                </a:schemeClr>
              </a:solidFill>
            </a:endParaRPr>
          </a:p>
          <a:p>
            <a:pPr algn="l"/>
            <a:r>
              <a:rPr lang="it-IT" sz="2000" dirty="0" smtClean="0">
                <a:solidFill>
                  <a:schemeClr val="tx2">
                    <a:lumMod val="75000"/>
                  </a:schemeClr>
                </a:solidFill>
              </a:rPr>
              <a:t>Fattispecie  </a:t>
            </a:r>
          </a:p>
          <a:p>
            <a:pPr algn="l"/>
            <a:endParaRPr lang="it-IT" sz="1800" dirty="0">
              <a:solidFill>
                <a:schemeClr val="tx2">
                  <a:lumMod val="75000"/>
                </a:schemeClr>
              </a:solidFill>
            </a:endParaRPr>
          </a:p>
        </p:txBody>
      </p:sp>
      <p:sp>
        <p:nvSpPr>
          <p:cNvPr id="4" name="Parentesi graffa aperta 3"/>
          <p:cNvSpPr/>
          <p:nvPr/>
        </p:nvSpPr>
        <p:spPr>
          <a:xfrm>
            <a:off x="1979712" y="2348880"/>
            <a:ext cx="432048" cy="288032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5" name="CasellaDiTesto 4"/>
          <p:cNvSpPr txBox="1"/>
          <p:nvPr/>
        </p:nvSpPr>
        <p:spPr>
          <a:xfrm>
            <a:off x="2627784" y="2276872"/>
            <a:ext cx="1440160" cy="369332"/>
          </a:xfrm>
          <a:prstGeom prst="rect">
            <a:avLst/>
          </a:prstGeom>
          <a:noFill/>
        </p:spPr>
        <p:txBody>
          <a:bodyPr wrap="square" rtlCol="0">
            <a:spAutoFit/>
          </a:bodyPr>
          <a:lstStyle/>
          <a:p>
            <a:r>
              <a:rPr lang="it-IT" dirty="0" smtClean="0"/>
              <a:t>astratta</a:t>
            </a:r>
            <a:endParaRPr lang="it-IT" dirty="0"/>
          </a:p>
        </p:txBody>
      </p:sp>
      <p:sp>
        <p:nvSpPr>
          <p:cNvPr id="6" name="CasellaDiTesto 5"/>
          <p:cNvSpPr txBox="1"/>
          <p:nvPr/>
        </p:nvSpPr>
        <p:spPr>
          <a:xfrm>
            <a:off x="2627784" y="4941168"/>
            <a:ext cx="1440160" cy="369332"/>
          </a:xfrm>
          <a:prstGeom prst="rect">
            <a:avLst/>
          </a:prstGeom>
          <a:noFill/>
        </p:spPr>
        <p:txBody>
          <a:bodyPr wrap="square" rtlCol="0">
            <a:spAutoFit/>
          </a:bodyPr>
          <a:lstStyle/>
          <a:p>
            <a:r>
              <a:rPr lang="it-IT" dirty="0" smtClean="0"/>
              <a:t>concreta</a:t>
            </a:r>
            <a:endParaRPr lang="it-IT" dirty="0"/>
          </a:p>
        </p:txBody>
      </p:sp>
      <p:sp>
        <p:nvSpPr>
          <p:cNvPr id="7" name="CasellaDiTesto 6"/>
          <p:cNvSpPr txBox="1"/>
          <p:nvPr/>
        </p:nvSpPr>
        <p:spPr>
          <a:xfrm>
            <a:off x="3779912" y="1772816"/>
            <a:ext cx="3456384" cy="2739211"/>
          </a:xfrm>
          <a:prstGeom prst="rect">
            <a:avLst/>
          </a:prstGeom>
          <a:noFill/>
        </p:spPr>
        <p:txBody>
          <a:bodyPr wrap="square" rtlCol="0">
            <a:spAutoFit/>
          </a:bodyPr>
          <a:lstStyle/>
          <a:p>
            <a:r>
              <a:rPr lang="it-IT" dirty="0"/>
              <a:t>parte della </a:t>
            </a:r>
            <a:r>
              <a:rPr lang="it-IT" dirty="0">
                <a:hlinkClick r:id="rId2" tooltip="Norma (diritto)"/>
              </a:rPr>
              <a:t>norma giuridica</a:t>
            </a:r>
            <a:r>
              <a:rPr lang="it-IT" dirty="0"/>
              <a:t> nella quale sono descritte le condizioni il cui avverarsi rende la norma stessa </a:t>
            </a:r>
            <a:r>
              <a:rPr lang="it-IT" dirty="0" smtClean="0"/>
              <a:t>applicabile: </a:t>
            </a:r>
            <a:r>
              <a:rPr lang="it-IT" dirty="0" smtClean="0">
                <a:solidFill>
                  <a:srgbClr val="FF0000"/>
                </a:solidFill>
              </a:rPr>
              <a:t>se </a:t>
            </a:r>
            <a:r>
              <a:rPr lang="it-IT" b="1" dirty="0" smtClean="0">
                <a:solidFill>
                  <a:srgbClr val="FF0000"/>
                </a:solidFill>
              </a:rPr>
              <a:t>A</a:t>
            </a:r>
            <a:r>
              <a:rPr lang="it-IT" dirty="0" smtClean="0">
                <a:solidFill>
                  <a:srgbClr val="FF0000"/>
                </a:solidFill>
              </a:rPr>
              <a:t> allora B</a:t>
            </a:r>
          </a:p>
          <a:p>
            <a:endParaRPr lang="it-IT" b="1" dirty="0" smtClean="0"/>
          </a:p>
          <a:p>
            <a:r>
              <a:rPr lang="it-IT" sz="1600" b="1" dirty="0" smtClean="0">
                <a:solidFill>
                  <a:schemeClr val="accent1">
                    <a:lumMod val="75000"/>
                  </a:schemeClr>
                </a:solidFill>
              </a:rPr>
              <a:t>Art</a:t>
            </a:r>
            <a:r>
              <a:rPr lang="it-IT" sz="1600" b="1" dirty="0">
                <a:solidFill>
                  <a:schemeClr val="accent1">
                    <a:lumMod val="75000"/>
                  </a:schemeClr>
                </a:solidFill>
              </a:rPr>
              <a:t>. </a:t>
            </a:r>
            <a:r>
              <a:rPr lang="it-IT" sz="1600" b="1" dirty="0" smtClean="0">
                <a:solidFill>
                  <a:schemeClr val="accent1">
                    <a:lumMod val="75000"/>
                  </a:schemeClr>
                </a:solidFill>
              </a:rPr>
              <a:t>575 CP - Omicidio</a:t>
            </a:r>
            <a:r>
              <a:rPr lang="it-IT" sz="1600" b="1" dirty="0">
                <a:solidFill>
                  <a:schemeClr val="accent1">
                    <a:lumMod val="75000"/>
                  </a:schemeClr>
                </a:solidFill>
              </a:rPr>
              <a:t>.</a:t>
            </a:r>
            <a:endParaRPr lang="it-IT" sz="1600" dirty="0">
              <a:solidFill>
                <a:schemeClr val="accent1">
                  <a:lumMod val="75000"/>
                </a:schemeClr>
              </a:solidFill>
            </a:endParaRPr>
          </a:p>
          <a:p>
            <a:r>
              <a:rPr lang="it-IT" sz="1600" dirty="0">
                <a:solidFill>
                  <a:schemeClr val="accent1">
                    <a:lumMod val="75000"/>
                  </a:schemeClr>
                </a:solidFill>
              </a:rPr>
              <a:t>Chiunque cagiona la morte di un uomo è punito con la reclusione non inferiore ad anni ventuno.</a:t>
            </a:r>
          </a:p>
          <a:p>
            <a:endParaRPr lang="it-IT" dirty="0"/>
          </a:p>
        </p:txBody>
      </p:sp>
      <p:pic>
        <p:nvPicPr>
          <p:cNvPr id="8" name="Immagine 7" descr="homerSimpson.jpg"/>
          <p:cNvPicPr>
            <a:picLocks noChangeAspect="1"/>
          </p:cNvPicPr>
          <p:nvPr/>
        </p:nvPicPr>
        <p:blipFill>
          <a:blip r:embed="rId3" cstate="print"/>
          <a:stretch>
            <a:fillRect/>
          </a:stretch>
        </p:blipFill>
        <p:spPr>
          <a:xfrm>
            <a:off x="3995936" y="4797152"/>
            <a:ext cx="1258078" cy="1286413"/>
          </a:xfrm>
          <a:prstGeom prst="rect">
            <a:avLst/>
          </a:prstGeom>
        </p:spPr>
      </p:pic>
    </p:spTree>
    <p:extLst>
      <p:ext uri="{BB962C8B-B14F-4D97-AF65-F5344CB8AC3E}">
        <p14:creationId xmlns:p14="http://schemas.microsoft.com/office/powerpoint/2010/main" val="6183262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con singolo angolo ritagliato 4"/>
          <p:cNvSpPr/>
          <p:nvPr/>
        </p:nvSpPr>
        <p:spPr>
          <a:xfrm>
            <a:off x="683568" y="332656"/>
            <a:ext cx="2808312" cy="720080"/>
          </a:xfrm>
          <a:prstGeom prst="snip1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chemeClr val="bg1"/>
                </a:solidFill>
              </a:rPr>
              <a:t>Esempio di </a:t>
            </a:r>
            <a:r>
              <a:rPr lang="it-IT" sz="2000" b="1" dirty="0" smtClean="0">
                <a:solidFill>
                  <a:schemeClr val="bg1"/>
                </a:solidFill>
                <a:effectLst>
                  <a:outerShdw blurRad="38100" dist="38100" dir="2700000" algn="tl">
                    <a:srgbClr val="000000">
                      <a:alpha val="43137"/>
                    </a:srgbClr>
                  </a:outerShdw>
                </a:effectLst>
              </a:rPr>
              <a:t>principio</a:t>
            </a:r>
            <a:endParaRPr lang="it-IT" sz="2000" b="1" dirty="0">
              <a:solidFill>
                <a:schemeClr val="bg1"/>
              </a:solidFill>
              <a:effectLst>
                <a:outerShdw blurRad="38100" dist="38100" dir="2700000" algn="tl">
                  <a:srgbClr val="000000">
                    <a:alpha val="43137"/>
                  </a:srgbClr>
                </a:outerShdw>
              </a:effectLst>
            </a:endParaRPr>
          </a:p>
        </p:txBody>
      </p:sp>
      <p:sp>
        <p:nvSpPr>
          <p:cNvPr id="6" name="CasellaDiTesto 5"/>
          <p:cNvSpPr txBox="1"/>
          <p:nvPr/>
        </p:nvSpPr>
        <p:spPr>
          <a:xfrm>
            <a:off x="408856" y="1502688"/>
            <a:ext cx="8136904" cy="5355312"/>
          </a:xfrm>
          <a:prstGeom prst="rect">
            <a:avLst/>
          </a:prstGeom>
          <a:noFill/>
        </p:spPr>
        <p:txBody>
          <a:bodyPr wrap="square" rtlCol="0">
            <a:spAutoFit/>
          </a:bodyPr>
          <a:lstStyle/>
          <a:p>
            <a:r>
              <a:rPr lang="it-IT" b="1" dirty="0"/>
              <a:t>Art. </a:t>
            </a:r>
            <a:r>
              <a:rPr lang="it-IT" b="1" dirty="0" smtClean="0"/>
              <a:t>13 Cost.</a:t>
            </a:r>
          </a:p>
          <a:p>
            <a:endParaRPr lang="it-IT" b="1" dirty="0"/>
          </a:p>
          <a:p>
            <a:r>
              <a:rPr lang="it-IT" dirty="0">
                <a:solidFill>
                  <a:srgbClr val="C00000"/>
                </a:solidFill>
                <a:effectLst>
                  <a:outerShdw blurRad="38100" dist="38100" dir="2700000" algn="tl">
                    <a:srgbClr val="000000">
                      <a:alpha val="43137"/>
                    </a:srgbClr>
                  </a:outerShdw>
                </a:effectLst>
              </a:rPr>
              <a:t>La libertà personale è inviolabile</a:t>
            </a:r>
            <a:r>
              <a:rPr lang="it-IT" dirty="0" smtClean="0">
                <a:solidFill>
                  <a:srgbClr val="C00000"/>
                </a:solidFill>
                <a:effectLst>
                  <a:outerShdw blurRad="38100" dist="38100" dir="2700000" algn="tl">
                    <a:srgbClr val="000000">
                      <a:alpha val="43137"/>
                    </a:srgbClr>
                  </a:outerShdw>
                </a:effectLst>
              </a:rPr>
              <a:t>.</a:t>
            </a:r>
          </a:p>
          <a:p>
            <a:endParaRPr lang="it-IT" dirty="0">
              <a:solidFill>
                <a:srgbClr val="C00000"/>
              </a:solidFill>
              <a:effectLst>
                <a:outerShdw blurRad="38100" dist="38100" dir="2700000" algn="tl">
                  <a:srgbClr val="000000">
                    <a:alpha val="43137"/>
                  </a:srgbClr>
                </a:outerShdw>
              </a:effectLst>
            </a:endParaRPr>
          </a:p>
          <a:p>
            <a:r>
              <a:rPr lang="it-IT" dirty="0"/>
              <a:t>Non è ammessa forma alcuna di detenzione, di ispezione o perquisizione personale, né qualsiasi altra restrizione della libertà personale, se non per atto motivato dell’autorità giudiziaria e nei soli casi e modi previsti dalla legge</a:t>
            </a:r>
            <a:r>
              <a:rPr lang="it-IT" dirty="0" smtClean="0"/>
              <a:t>.</a:t>
            </a:r>
          </a:p>
          <a:p>
            <a:endParaRPr lang="it-IT" dirty="0"/>
          </a:p>
          <a:p>
            <a:r>
              <a:rPr lang="it-IT" dirty="0"/>
              <a:t>In casi eccezionali di necessità ed urgenza, indicati tassativamente dalla legge, l’autorità di pubblica sicurezza può adottare provvedimenti provvisori, che devono essere comunicati entro quarantotto ore all’autorità giudiziaria e, se questa non li convalida nelle successive quarantotto ore, si intendono revocati e restano privi di ogni effetto.</a:t>
            </a:r>
          </a:p>
          <a:p>
            <a:endParaRPr lang="it-IT" dirty="0" smtClean="0"/>
          </a:p>
          <a:p>
            <a:r>
              <a:rPr lang="it-IT" dirty="0" smtClean="0"/>
              <a:t>È </a:t>
            </a:r>
            <a:r>
              <a:rPr lang="it-IT" dirty="0"/>
              <a:t>punita ogni violenza fisica e morale sulle persone comunque sottoposte a restrizioni di libertà.</a:t>
            </a:r>
          </a:p>
          <a:p>
            <a:endParaRPr lang="it-IT" dirty="0" smtClean="0"/>
          </a:p>
          <a:p>
            <a:r>
              <a:rPr lang="it-IT" dirty="0" smtClean="0"/>
              <a:t>La </a:t>
            </a:r>
            <a:r>
              <a:rPr lang="it-IT" dirty="0"/>
              <a:t>legge stabilisce i limiti massimi della carcerazione preventiva.</a:t>
            </a:r>
          </a:p>
          <a:p>
            <a:endParaRPr lang="it-IT" dirty="0"/>
          </a:p>
        </p:txBody>
      </p:sp>
    </p:spTree>
    <p:extLst>
      <p:ext uri="{BB962C8B-B14F-4D97-AF65-F5344CB8AC3E}">
        <p14:creationId xmlns:p14="http://schemas.microsoft.com/office/powerpoint/2010/main" val="169346934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175</Words>
  <Application>Microsoft Office PowerPoint</Application>
  <PresentationFormat>Presentazione su schermo (4:3)</PresentationFormat>
  <Paragraphs>41</Paragraphs>
  <Slides>4</Slides>
  <Notes>0</Notes>
  <HiddenSlides>0</HiddenSlides>
  <MMClips>0</MMClips>
  <ScaleCrop>false</ScaleCrop>
  <HeadingPairs>
    <vt:vector size="4" baseType="variant">
      <vt:variant>
        <vt:lpstr>Tema</vt:lpstr>
      </vt:variant>
      <vt:variant>
        <vt:i4>1</vt:i4>
      </vt:variant>
      <vt:variant>
        <vt:lpstr>Titoli diapositive</vt:lpstr>
      </vt:variant>
      <vt:variant>
        <vt:i4>4</vt:i4>
      </vt:variant>
    </vt:vector>
  </HeadingPairs>
  <TitlesOfParts>
    <vt:vector size="5" baseType="lpstr">
      <vt:lpstr>Tema di Office</vt:lpstr>
      <vt:lpstr>Norme, principi, regole</vt:lpstr>
      <vt:lpstr>Presentazione standard di PowerPoint</vt:lpstr>
      <vt:lpstr>FATTISPECIE</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Norme, principi, regole</dc:title>
  <dc:creator>roberto</dc:creator>
  <cp:lastModifiedBy>roberto</cp:lastModifiedBy>
  <cp:revision>3</cp:revision>
  <dcterms:created xsi:type="dcterms:W3CDTF">2012-10-09T09:13:45Z</dcterms:created>
  <dcterms:modified xsi:type="dcterms:W3CDTF">2013-10-13T22:02:48Z</dcterms:modified>
</cp:coreProperties>
</file>